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3"/>
    <p:restoredTop sz="94658"/>
  </p:normalViewPr>
  <p:slideViewPr>
    <p:cSldViewPr snapToGrid="0">
      <p:cViewPr varScale="1">
        <p:scale>
          <a:sx n="88" d="100"/>
          <a:sy n="88" d="100"/>
        </p:scale>
        <p:origin x="20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svinekar/Capstone-IBMDS/blob/main/05%20Exploratory%20Analysis.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dirty="0">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rPr/>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buNone/>
            </a:pPr>
            <a:r>
              <a:rPr lang="en-US" sz="1800" b="0" strike="noStrike" spc="-1" dirty="0">
                <a:solidFill>
                  <a:srgbClr val="000000"/>
                </a:solidFill>
                <a:latin typeface="Calibri"/>
                <a:hlinkClick r:id="rId3"/>
              </a:rPr>
              <a:t>https://github.com/rsvinekar/Capstone-IBMDS/blob/main/05%20Exploratory%20Analysis.ipynb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80648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Using bullet point format, summarize the SQL queries you performed</a:t>
            </a:r>
            <a:endParaRPr lang="en-US" sz="2200" b="0" strike="noStrike" spc="-1" dirty="0">
              <a:solidFill>
                <a:srgbClr val="000000"/>
              </a:solidFill>
              <a:latin typeface="Calibri"/>
            </a:endParaRP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SQL notebook, as an external reference and peer-review purpose</a:t>
            </a:r>
          </a:p>
          <a:p>
            <a:pPr indent="0">
              <a:lnSpc>
                <a:spcPct val="100000"/>
              </a:lnSpc>
              <a:spcBef>
                <a:spcPts val="1400"/>
              </a:spcBef>
              <a:buNone/>
            </a:pPr>
            <a:r>
              <a:rPr lang="en-US" sz="2200" b="0" strike="noStrike" spc="-1" dirty="0">
                <a:solidFill>
                  <a:srgbClr val="000000"/>
                </a:solidFill>
                <a:latin typeface="Calibri"/>
                <a:hlinkClick r:id="rId3"/>
              </a:rPr>
              <a:t>https://github.com/rsvinekar/Capstone-IBMDS/blob/main/03%20Database%20querying.ipynb</a:t>
            </a: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232241" y="1547040"/>
            <a:ext cx="7751429" cy="4880040"/>
          </a:xfrm>
          <a:prstGeom prst="rect">
            <a:avLst/>
          </a:prstGeom>
          <a:noFill/>
          <a:ln w="0">
            <a:noFill/>
          </a:ln>
        </p:spPr>
        <p:txBody>
          <a:bodyPr lIns="90000" tIns="45000" rIns="90000" bIns="45000" anchor="t">
            <a:normAutofit fontScale="92500" lnSpcReduction="20000"/>
          </a:bodyPr>
          <a:lstStyle/>
          <a:p>
            <a:pPr indent="0">
              <a:lnSpc>
                <a:spcPct val="100000"/>
              </a:lnSpc>
              <a:spcBef>
                <a:spcPts val="1400"/>
              </a:spcBef>
              <a:buNone/>
            </a:pPr>
            <a:r>
              <a:rPr lang="en-US" sz="2200" spc="-1" dirty="0">
                <a:solidFill>
                  <a:srgbClr val="000000"/>
                </a:solidFill>
                <a:latin typeface="Abadi" panose="020B0604020104020204" pitchFamily="34" charset="0"/>
              </a:rPr>
              <a:t>Landing status was interpreted into a class variable (0 or 1 for 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Abadi" panose="020B0604020104020204" pitchFamily="34" charset="0"/>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Abadi" panose="020B0604020104020204" pitchFamily="34" charset="0"/>
              </a:rPr>
              <a:t>GridSearch</a:t>
            </a:r>
            <a:r>
              <a:rPr lang="en-US" sz="2200" b="0" strike="noStrike" spc="-1" dirty="0">
                <a:solidFill>
                  <a:srgbClr val="000000"/>
                </a:solidFill>
                <a:latin typeface="Abadi" panose="020B0604020104020204" pitchFamily="34" charset="0"/>
              </a:rPr>
              <a:t> cross validation for each model</a:t>
            </a:r>
          </a:p>
          <a:p>
            <a:pPr indent="0">
              <a:lnSpc>
                <a:spcPct val="100000"/>
              </a:lnSpc>
              <a:spcBef>
                <a:spcPts val="1400"/>
              </a:spcBef>
              <a:buNone/>
            </a:pPr>
            <a:r>
              <a:rPr lang="en-US" sz="2200" b="0" strike="noStrike" spc="-1" dirty="0">
                <a:solidFill>
                  <a:schemeClr val="accent3">
                    <a:lumMod val="25000"/>
                  </a:schemeClr>
                </a:solidFill>
                <a:latin typeface="Abadi"/>
              </a:rPr>
              <a:t>Four models were tried:</a:t>
            </a:r>
          </a:p>
          <a:p>
            <a:pPr lvl="1">
              <a:lnSpc>
                <a:spcPct val="100000"/>
              </a:lnSpc>
              <a:spcBef>
                <a:spcPts val="1400"/>
              </a:spcBef>
              <a:buClr>
                <a:srgbClr val="292929"/>
              </a:buClr>
            </a:pPr>
            <a:r>
              <a:rPr lang="en-US" sz="1800" spc="-1" dirty="0">
                <a:solidFill>
                  <a:schemeClr val="accent3">
                    <a:lumMod val="25000"/>
                  </a:schemeClr>
                </a:solidFill>
                <a:latin typeface="Abadi"/>
              </a:rPr>
              <a:t>logistic regression (</a:t>
            </a:r>
            <a:r>
              <a:rPr lang="en-US" sz="1800" spc="-1" dirty="0" err="1">
                <a:solidFill>
                  <a:schemeClr val="accent3">
                    <a:lumMod val="25000"/>
                  </a:schemeClr>
                </a:solidFill>
                <a:latin typeface="Abadi"/>
              </a:rPr>
              <a:t>logreg</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Support vector machine (</a:t>
            </a:r>
            <a:r>
              <a:rPr lang="en-US" sz="1800" spc="-1" dirty="0" err="1">
                <a:solidFill>
                  <a:schemeClr val="accent3">
                    <a:lumMod val="25000"/>
                  </a:schemeClr>
                </a:solidFill>
                <a:latin typeface="Abadi"/>
              </a:rPr>
              <a:t>svm</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Decision trees (tree)</a:t>
            </a:r>
          </a:p>
          <a:p>
            <a:pPr lvl="1">
              <a:lnSpc>
                <a:spcPct val="100000"/>
              </a:lnSpc>
              <a:spcBef>
                <a:spcPts val="1400"/>
              </a:spcBef>
              <a:buClr>
                <a:srgbClr val="292929"/>
              </a:buClr>
            </a:pPr>
            <a:r>
              <a:rPr lang="en-US" sz="1800" spc="-1" dirty="0">
                <a:solidFill>
                  <a:schemeClr val="accent3">
                    <a:lumMod val="25000"/>
                  </a:schemeClr>
                </a:solidFill>
                <a:latin typeface="Abadi"/>
              </a:rPr>
              <a:t>K-nearest </a:t>
            </a:r>
            <a:r>
              <a:rPr lang="en-US" sz="1800" spc="-1" dirty="0" err="1">
                <a:solidFill>
                  <a:schemeClr val="accent3">
                    <a:lumMod val="25000"/>
                  </a:schemeClr>
                </a:solidFill>
                <a:latin typeface="Abadi"/>
              </a:rPr>
              <a:t>neighbours</a:t>
            </a:r>
            <a:r>
              <a:rPr lang="en-US" sz="1800" spc="-1" dirty="0">
                <a:solidFill>
                  <a:schemeClr val="accent3">
                    <a:lumMod val="25000"/>
                  </a:schemeClr>
                </a:solidFill>
                <a:latin typeface="Abadi"/>
              </a:rPr>
              <a:t> (</a:t>
            </a:r>
            <a:r>
              <a:rPr lang="en-US" sz="1800" spc="-1" dirty="0" err="1">
                <a:solidFill>
                  <a:schemeClr val="accent3">
                    <a:lumMod val="25000"/>
                  </a:schemeClr>
                </a:solidFill>
                <a:latin typeface="Abadi"/>
              </a:rPr>
              <a:t>knn</a:t>
            </a:r>
            <a:r>
              <a:rPr lang="en-US" sz="18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   </a:t>
            </a:r>
            <a:r>
              <a:rPr lang="en-US" sz="2200" spc="-1" dirty="0">
                <a:solidFill>
                  <a:srgbClr val="000000"/>
                </a:solidFill>
                <a:latin typeface="Abadi" panose="020B0604020104020204" pitchFamily="34" charset="0"/>
              </a:rPr>
              <a:t>The optimal parameters were determined using Grid Search Cross Validation (</a:t>
            </a:r>
            <a:r>
              <a:rPr lang="en-US" sz="2200" spc="-1" dirty="0" err="1">
                <a:solidFill>
                  <a:srgbClr val="000000"/>
                </a:solidFill>
                <a:latin typeface="Abadi" panose="020B0604020104020204" pitchFamily="34" charset="0"/>
              </a:rPr>
              <a:t>GridSearchCV</a:t>
            </a:r>
            <a:r>
              <a:rPr lang="en-US" sz="2200" spc="-1" dirty="0">
                <a:solidFill>
                  <a:srgbClr val="000000"/>
                </a:solidFill>
                <a:latin typeface="Abadi" panose="020B0604020104020204" pitchFamily="34" charset="0"/>
              </a:rPr>
              <a:t>)</a:t>
            </a:r>
          </a:p>
          <a:p>
            <a:pPr indent="0">
              <a:lnSpc>
                <a:spcPct val="100000"/>
              </a:lnSpc>
              <a:spcBef>
                <a:spcPts val="1400"/>
              </a:spcBef>
              <a:buNone/>
            </a:pPr>
            <a:endParaRPr lang="en-US" sz="2200" spc="-1" dirty="0">
              <a:solidFill>
                <a:srgbClr val="000000"/>
              </a:solidFill>
              <a:latin typeface="Abadi" panose="020B0604020104020204" pitchFamily="34" charset="0"/>
            </a:endParaRPr>
          </a:p>
          <a:p>
            <a:pPr indent="0">
              <a:lnSpc>
                <a:spcPct val="100000"/>
              </a:lnSpc>
              <a:buNone/>
            </a:pPr>
            <a:endParaRPr lang="en-US" sz="1800" b="0" strike="noStrike" spc="-1" dirty="0">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
        <p:nvSpPr>
          <p:cNvPr id="2" name="Rectangle 1">
            <a:extLst>
              <a:ext uri="{FF2B5EF4-FFF2-40B4-BE49-F238E27FC236}">
                <a16:creationId xmlns:a16="http://schemas.microsoft.com/office/drawing/2014/main" id="{60A5A04B-9FE9-8EB8-8C20-CE5671EFAAA8}"/>
              </a:ext>
            </a:extLst>
          </p:cNvPr>
          <p:cNvSpPr/>
          <p:nvPr/>
        </p:nvSpPr>
        <p:spPr>
          <a:xfrm>
            <a:off x="10329287" y="126527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(Y)</a:t>
            </a:r>
          </a:p>
        </p:txBody>
      </p:sp>
      <p:sp>
        <p:nvSpPr>
          <p:cNvPr id="4" name="Rectangle 3">
            <a:extLst>
              <a:ext uri="{FF2B5EF4-FFF2-40B4-BE49-F238E27FC236}">
                <a16:creationId xmlns:a16="http://schemas.microsoft.com/office/drawing/2014/main" id="{F6368428-9FD3-627A-ECE8-CD22337BC403}"/>
              </a:ext>
            </a:extLst>
          </p:cNvPr>
          <p:cNvSpPr/>
          <p:nvPr/>
        </p:nvSpPr>
        <p:spPr>
          <a:xfrm>
            <a:off x="8193737" y="128831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 Dummies (X)</a:t>
            </a:r>
          </a:p>
        </p:txBody>
      </p:sp>
      <p:sp>
        <p:nvSpPr>
          <p:cNvPr id="5" name="Snip Single Corner of Rectangle 4">
            <a:extLst>
              <a:ext uri="{FF2B5EF4-FFF2-40B4-BE49-F238E27FC236}">
                <a16:creationId xmlns:a16="http://schemas.microsoft.com/office/drawing/2014/main" id="{E75B1094-C9BB-A230-8DF9-318A047129ED}"/>
              </a:ext>
            </a:extLst>
          </p:cNvPr>
          <p:cNvSpPr/>
          <p:nvPr/>
        </p:nvSpPr>
        <p:spPr>
          <a:xfrm>
            <a:off x="8998858" y="140634"/>
            <a:ext cx="1886857" cy="656280"/>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6" name="Rounded Rectangle 5">
            <a:extLst>
              <a:ext uri="{FF2B5EF4-FFF2-40B4-BE49-F238E27FC236}">
                <a16:creationId xmlns:a16="http://schemas.microsoft.com/office/drawing/2014/main" id="{800C351B-27A3-61D2-5A08-FAAF9AF32C2F}"/>
              </a:ext>
            </a:extLst>
          </p:cNvPr>
          <p:cNvSpPr/>
          <p:nvPr/>
        </p:nvSpPr>
        <p:spPr>
          <a:xfrm>
            <a:off x="8998858" y="2247760"/>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Model</a:t>
            </a:r>
          </a:p>
        </p:txBody>
      </p:sp>
      <p:sp>
        <p:nvSpPr>
          <p:cNvPr id="7" name="Rounded Rectangle 6">
            <a:extLst>
              <a:ext uri="{FF2B5EF4-FFF2-40B4-BE49-F238E27FC236}">
                <a16:creationId xmlns:a16="http://schemas.microsoft.com/office/drawing/2014/main" id="{5B267596-3596-2EB3-BFB5-6307237F6F05}"/>
              </a:ext>
            </a:extLst>
          </p:cNvPr>
          <p:cNvSpPr/>
          <p:nvPr/>
        </p:nvSpPr>
        <p:spPr>
          <a:xfrm>
            <a:off x="8998857" y="3672749"/>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GridSearchCV</a:t>
            </a:r>
            <a:r>
              <a:rPr lang="en-US" dirty="0"/>
              <a:t> parameters</a:t>
            </a:r>
          </a:p>
        </p:txBody>
      </p:sp>
      <p:sp>
        <p:nvSpPr>
          <p:cNvPr id="8" name="Rectangle 7">
            <a:extLst>
              <a:ext uri="{FF2B5EF4-FFF2-40B4-BE49-F238E27FC236}">
                <a16:creationId xmlns:a16="http://schemas.microsoft.com/office/drawing/2014/main" id="{D72ED222-83C7-E7BB-7479-FD65F88E6EC7}"/>
              </a:ext>
            </a:extLst>
          </p:cNvPr>
          <p:cNvSpPr/>
          <p:nvPr/>
        </p:nvSpPr>
        <p:spPr>
          <a:xfrm>
            <a:off x="8998858" y="5012149"/>
            <a:ext cx="2083223" cy="746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 score</a:t>
            </a:r>
          </a:p>
        </p:txBody>
      </p:sp>
      <p:cxnSp>
        <p:nvCxnSpPr>
          <p:cNvPr id="10" name="Elbow Connector 9">
            <a:extLst>
              <a:ext uri="{FF2B5EF4-FFF2-40B4-BE49-F238E27FC236}">
                <a16:creationId xmlns:a16="http://schemas.microsoft.com/office/drawing/2014/main" id="{21F26307-2794-80BC-6220-9673B0B62C55}"/>
              </a:ext>
            </a:extLst>
          </p:cNvPr>
          <p:cNvCxnSpPr>
            <a:stCxn id="5" idx="1"/>
            <a:endCxn id="4" idx="0"/>
          </p:cNvCxnSpPr>
          <p:nvPr/>
        </p:nvCxnSpPr>
        <p:spPr>
          <a:xfrm rot="5400000">
            <a:off x="9201733" y="547764"/>
            <a:ext cx="491405" cy="98970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4BAC6E5-8822-9F8B-B610-5552AFA919D3}"/>
              </a:ext>
            </a:extLst>
          </p:cNvPr>
          <p:cNvCxnSpPr>
            <a:cxnSpLocks/>
            <a:stCxn id="5" idx="1"/>
            <a:endCxn id="2" idx="0"/>
          </p:cNvCxnSpPr>
          <p:nvPr/>
        </p:nvCxnSpPr>
        <p:spPr>
          <a:xfrm rot="16200000" flipH="1">
            <a:off x="10281028" y="458173"/>
            <a:ext cx="468365" cy="1145846"/>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32B3A5C-37AE-80CC-F1AF-9FA614BBB9C6}"/>
              </a:ext>
            </a:extLst>
          </p:cNvPr>
          <p:cNvCxnSpPr>
            <a:cxnSpLocks/>
            <a:stCxn id="2" idx="2"/>
            <a:endCxn id="6" idx="0"/>
          </p:cNvCxnSpPr>
          <p:nvPr/>
        </p:nvCxnSpPr>
        <p:spPr>
          <a:xfrm rot="5400000">
            <a:off x="10380856" y="1540483"/>
            <a:ext cx="366892" cy="1047663"/>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8CE0729-2CF1-B45C-DAE4-ACF7338904BC}"/>
              </a:ext>
            </a:extLst>
          </p:cNvPr>
          <p:cNvCxnSpPr>
            <a:cxnSpLocks/>
            <a:stCxn id="4" idx="2"/>
            <a:endCxn id="6" idx="0"/>
          </p:cNvCxnSpPr>
          <p:nvPr/>
        </p:nvCxnSpPr>
        <p:spPr>
          <a:xfrm rot="16200000" flipH="1">
            <a:off x="9324600" y="1531890"/>
            <a:ext cx="343852" cy="108788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0EDAF3-BC4B-7AEC-6623-99E745D392FD}"/>
              </a:ext>
            </a:extLst>
          </p:cNvPr>
          <p:cNvCxnSpPr>
            <a:cxnSpLocks/>
            <a:stCxn id="7" idx="2"/>
            <a:endCxn id="8" idx="0"/>
          </p:cNvCxnSpPr>
          <p:nvPr/>
        </p:nvCxnSpPr>
        <p:spPr>
          <a:xfrm>
            <a:off x="10040469" y="4691143"/>
            <a:ext cx="1" cy="3210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8E2860-7345-AD82-EF4C-52E2A56D9514}"/>
              </a:ext>
            </a:extLst>
          </p:cNvPr>
          <p:cNvCxnSpPr>
            <a:cxnSpLocks/>
            <a:stCxn id="6" idx="2"/>
            <a:endCxn id="7" idx="0"/>
          </p:cNvCxnSpPr>
          <p:nvPr/>
        </p:nvCxnSpPr>
        <p:spPr>
          <a:xfrm flipH="1">
            <a:off x="10040469" y="3266154"/>
            <a:ext cx="1" cy="4065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7151DFB-7093-E9BF-0DC3-5E532E976739}"/>
              </a:ext>
            </a:extLst>
          </p:cNvPr>
          <p:cNvCxnSpPr>
            <a:stCxn id="8" idx="1"/>
            <a:endCxn id="6" idx="1"/>
          </p:cNvCxnSpPr>
          <p:nvPr/>
        </p:nvCxnSpPr>
        <p:spPr>
          <a:xfrm rot="10800000">
            <a:off x="8998858" y="2756958"/>
            <a:ext cx="12700" cy="2628335"/>
          </a:xfrm>
          <a:prstGeom prst="bentConnector3">
            <a:avLst>
              <a:gd name="adj1" fmla="val 180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79EB21-8616-8AF4-3745-A87963ECC3A1}"/>
              </a:ext>
            </a:extLst>
          </p:cNvPr>
          <p:cNvSpPr txBox="1"/>
          <p:nvPr/>
        </p:nvSpPr>
        <p:spPr>
          <a:xfrm rot="16200000">
            <a:off x="7953699" y="3837454"/>
            <a:ext cx="1351652" cy="369332"/>
          </a:xfrm>
          <a:prstGeom prst="rect">
            <a:avLst/>
          </a:prstGeom>
          <a:noFill/>
        </p:spPr>
        <p:txBody>
          <a:bodyPr wrap="none" rtlCol="0">
            <a:spAutoFit/>
          </a:bodyPr>
          <a:lstStyle/>
          <a:p>
            <a:r>
              <a:rPr lang="en-US" dirty="0"/>
              <a:t>Next Model</a:t>
            </a:r>
          </a:p>
        </p:txBody>
      </p:sp>
      <p:cxnSp>
        <p:nvCxnSpPr>
          <p:cNvPr id="31" name="Straight Arrow Connector 30">
            <a:extLst>
              <a:ext uri="{FF2B5EF4-FFF2-40B4-BE49-F238E27FC236}">
                <a16:creationId xmlns:a16="http://schemas.microsoft.com/office/drawing/2014/main" id="{64088F52-E554-98D7-5FEA-23130B3CFB01}"/>
              </a:ext>
            </a:extLst>
          </p:cNvPr>
          <p:cNvCxnSpPr>
            <a:cxnSpLocks/>
          </p:cNvCxnSpPr>
          <p:nvPr/>
        </p:nvCxnSpPr>
        <p:spPr>
          <a:xfrm flipH="1">
            <a:off x="10040468" y="5758434"/>
            <a:ext cx="2" cy="3783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E9971B3-DAF7-477C-1C2A-A7437544D2F7}"/>
              </a:ext>
            </a:extLst>
          </p:cNvPr>
          <p:cNvSpPr/>
          <p:nvPr/>
        </p:nvSpPr>
        <p:spPr>
          <a:xfrm>
            <a:off x="9143233" y="6136794"/>
            <a:ext cx="1893783" cy="6123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Score comparison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3" name="Content Placeholder 2"/>
          <p:cNvSpPr/>
          <p:nvPr/>
        </p:nvSpPr>
        <p:spPr>
          <a:xfrm>
            <a:off x="840960" y="1807200"/>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Exploratory data analysis results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Interactive analytics demo in screenshots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Predictive analysis results</a:t>
            </a:r>
            <a:endParaRPr lang="en-IN" sz="2200" b="0" strike="noStrike" spc="-1">
              <a:solidFill>
                <a:srgbClr val="000000"/>
              </a:solidFill>
              <a:latin typeface="Arial"/>
            </a:endParaRPr>
          </a:p>
          <a:p>
            <a:pPr>
              <a:lnSpc>
                <a:spcPct val="90000"/>
              </a:lnSpc>
              <a:spcBef>
                <a:spcPts val="499"/>
              </a:spcBef>
            </a:pPr>
            <a:endParaRPr lang="en-IN" sz="1800" b="0" strike="noStrike" spc="-1">
              <a:solidFill>
                <a:srgbClr val="000000"/>
              </a:solidFill>
              <a:latin typeface="Arial"/>
            </a:endParaRPr>
          </a:p>
          <a:p>
            <a:pPr marL="457200">
              <a:lnSpc>
                <a:spcPct val="90000"/>
              </a:lnSpc>
              <a:spcBef>
                <a:spcPts val="499"/>
              </a:spcBef>
              <a:tabLst>
                <a:tab pos="0" algn="l"/>
              </a:tabLst>
            </a:pPr>
            <a:endParaRPr lang="en-IN" sz="1800" b="0" strike="noStrike" spc="-1">
              <a:solidFill>
                <a:srgbClr val="000000"/>
              </a:solidFill>
              <a:latin typeface="Arial"/>
            </a:endParaRPr>
          </a:p>
        </p:txBody>
      </p:sp>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547031" y="145062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399771" y="1357200"/>
            <a:ext cx="5554629"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dirty="0" err="1">
                  <a:solidFill>
                    <a:srgbClr val="D0CECE"/>
                  </a:solidFill>
                  <a:latin typeface="Calibri"/>
                </a:rPr>
                <a:t>getLaunchSite</a:t>
              </a:r>
              <a:r>
                <a:rPr lang="en-US" sz="1050" b="1" strike="noStrike" spc="-1" dirty="0">
                  <a:solidFill>
                    <a:srgbClr val="D0CECE"/>
                  </a:solidFill>
                  <a:latin typeface="Calibri"/>
                </a:rPr>
                <a:t>()</a:t>
              </a:r>
              <a:endParaRPr lang="en-IN" sz="1050" b="0" strike="noStrike" spc="-1" dirty="0">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636618" y="5857595"/>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8050</TotalTime>
  <Words>3026</Words>
  <Application>Microsoft Macintosh PowerPoint</Application>
  <PresentationFormat>Widescreen</PresentationFormat>
  <Paragraphs>387</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225</cp:revision>
  <dcterms:created xsi:type="dcterms:W3CDTF">2021-04-29T18:58:34Z</dcterms:created>
  <dcterms:modified xsi:type="dcterms:W3CDTF">2023-08-21T19:46:23Z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